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al Bold" charset="1" panose="020B0802020202020204"/>
      <p:regular r:id="rId14"/>
    </p:embeddedFont>
    <p:embeddedFont>
      <p:font typeface="Poppins Bold" charset="1" panose="00000800000000000000"/>
      <p:regular r:id="rId15"/>
    </p:embeddedFont>
    <p:embeddedFont>
      <p:font typeface="Open Sans Extra Bold" charset="1" panose="020B0906030804020204"/>
      <p:regular r:id="rId16"/>
    </p:embeddedFont>
    <p:embeddedFont>
      <p:font typeface="Poppins" charset="1" panose="00000500000000000000"/>
      <p:regular r:id="rId17"/>
    </p:embeddedFont>
    <p:embeddedFont>
      <p:font typeface="Canva Sans Bold"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746119" y="3404102"/>
            <a:ext cx="9447526" cy="3117774"/>
          </a:xfrm>
          <a:prstGeom prst="rect">
            <a:avLst/>
          </a:prstGeom>
        </p:spPr>
        <p:txBody>
          <a:bodyPr anchor="t" rtlCol="false" tIns="0" lIns="0" bIns="0" rIns="0">
            <a:spAutoFit/>
          </a:bodyPr>
          <a:lstStyle/>
          <a:p>
            <a:pPr algn="l">
              <a:lnSpc>
                <a:spcPts val="10089"/>
              </a:lnSpc>
            </a:pPr>
            <a:r>
              <a:rPr lang="en-US" sz="9256">
                <a:solidFill>
                  <a:srgbClr val="051D40"/>
                </a:solidFill>
                <a:latin typeface="Arial Bold"/>
                <a:ea typeface="Arial Bold"/>
                <a:cs typeface="Arial Bold"/>
                <a:sym typeface="Arial Bold"/>
              </a:rPr>
              <a:t>    Emergency</a:t>
            </a:r>
          </a:p>
          <a:p>
            <a:pPr algn="l">
              <a:lnSpc>
                <a:spcPts val="15256"/>
              </a:lnSpc>
            </a:pPr>
            <a:r>
              <a:rPr lang="en-US" sz="9656">
                <a:solidFill>
                  <a:srgbClr val="051D40"/>
                </a:solidFill>
                <a:latin typeface="Arial Bold"/>
                <a:ea typeface="Arial Bold"/>
                <a:cs typeface="Arial Bold"/>
                <a:sym typeface="Arial Bold"/>
              </a:rPr>
              <a:t>        Wave</a:t>
            </a:r>
          </a:p>
        </p:txBody>
      </p:sp>
      <p:grpSp>
        <p:nvGrpSpPr>
          <p:cNvPr name="Group 3" id="3"/>
          <p:cNvGrpSpPr/>
          <p:nvPr/>
        </p:nvGrpSpPr>
        <p:grpSpPr>
          <a:xfrm rot="0">
            <a:off x="16420234" y="-1717598"/>
            <a:ext cx="3735531" cy="37355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7857" y="-643475"/>
            <a:ext cx="1286950" cy="12869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929195" y="8389571"/>
            <a:ext cx="3735531" cy="37355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Freeform 13" id="13"/>
          <p:cNvSpPr/>
          <p:nvPr/>
        </p:nvSpPr>
        <p:spPr>
          <a:xfrm flipH="false" flipV="false" rot="0">
            <a:off x="4236508" y="3446424"/>
            <a:ext cx="1697076" cy="1697076"/>
          </a:xfrm>
          <a:custGeom>
            <a:avLst/>
            <a:gdLst/>
            <a:ahLst/>
            <a:cxnLst/>
            <a:rect r="r" b="b" t="t" l="l"/>
            <a:pathLst>
              <a:path h="1697076" w="1697076">
                <a:moveTo>
                  <a:pt x="0" y="0"/>
                </a:moveTo>
                <a:lnTo>
                  <a:pt x="1697076" y="0"/>
                </a:lnTo>
                <a:lnTo>
                  <a:pt x="1697076" y="1697076"/>
                </a:lnTo>
                <a:lnTo>
                  <a:pt x="0" y="1697076"/>
                </a:lnTo>
                <a:lnTo>
                  <a:pt x="0" y="0"/>
                </a:lnTo>
                <a:close/>
              </a:path>
            </a:pathLst>
          </a:custGeom>
          <a:blipFill>
            <a:blip r:embed="rId3"/>
            <a:stretch>
              <a:fillRect l="0" t="0" r="0" b="0"/>
            </a:stretch>
          </a:blipFill>
        </p:spPr>
      </p:sp>
      <p:grpSp>
        <p:nvGrpSpPr>
          <p:cNvPr name="Group 14" id="14"/>
          <p:cNvGrpSpPr/>
          <p:nvPr/>
        </p:nvGrpSpPr>
        <p:grpSpPr>
          <a:xfrm rot="0">
            <a:off x="957798" y="1028700"/>
            <a:ext cx="3278710" cy="761744"/>
            <a:chOff x="0" y="0"/>
            <a:chExt cx="4371613" cy="1015658"/>
          </a:xfrm>
        </p:grpSpPr>
        <p:grpSp>
          <p:nvGrpSpPr>
            <p:cNvPr name="Group 15" id="15"/>
            <p:cNvGrpSpPr/>
            <p:nvPr/>
          </p:nvGrpSpPr>
          <p:grpSpPr>
            <a:xfrm rot="0">
              <a:off x="0" y="0"/>
              <a:ext cx="1351157" cy="1015658"/>
              <a:chOff x="0" y="0"/>
              <a:chExt cx="434936" cy="326939"/>
            </a:xfrm>
          </p:grpSpPr>
          <p:sp>
            <p:nvSpPr>
              <p:cNvPr name="Freeform 16" id="16"/>
              <p:cNvSpPr/>
              <p:nvPr/>
            </p:nvSpPr>
            <p:spPr>
              <a:xfrm flipH="false" flipV="false" rot="0">
                <a:off x="0" y="0"/>
                <a:ext cx="434936" cy="326939"/>
              </a:xfrm>
              <a:custGeom>
                <a:avLst/>
                <a:gdLst/>
                <a:ahLst/>
                <a:cxnLst/>
                <a:rect r="r" b="b" t="t" l="l"/>
                <a:pathLst>
                  <a:path h="326939" w="434936">
                    <a:moveTo>
                      <a:pt x="217468" y="0"/>
                    </a:moveTo>
                    <a:lnTo>
                      <a:pt x="434936" y="326939"/>
                    </a:lnTo>
                    <a:lnTo>
                      <a:pt x="0" y="326939"/>
                    </a:lnTo>
                    <a:lnTo>
                      <a:pt x="217468" y="0"/>
                    </a:lnTo>
                    <a:close/>
                  </a:path>
                </a:pathLst>
              </a:custGeom>
              <a:solidFill>
                <a:srgbClr val="000000"/>
              </a:solidFill>
              <a:ln cap="sq">
                <a:noFill/>
                <a:prstDash val="solid"/>
                <a:miter/>
              </a:ln>
            </p:spPr>
          </p:sp>
          <p:sp>
            <p:nvSpPr>
              <p:cNvPr name="TextBox 17" id="17"/>
              <p:cNvSpPr txBox="true"/>
              <p:nvPr/>
            </p:nvSpPr>
            <p:spPr>
              <a:xfrm>
                <a:off x="67959" y="85118"/>
                <a:ext cx="299018" cy="218468"/>
              </a:xfrm>
              <a:prstGeom prst="rect">
                <a:avLst/>
              </a:prstGeom>
            </p:spPr>
            <p:txBody>
              <a:bodyPr anchor="ctr" rtlCol="false" tIns="50800" lIns="50800" bIns="50800" rIns="50800"/>
              <a:lstStyle/>
              <a:p>
                <a:pPr algn="ctr">
                  <a:lnSpc>
                    <a:spcPts val="2240"/>
                  </a:lnSpc>
                </a:pPr>
              </a:p>
            </p:txBody>
          </p:sp>
        </p:grpSp>
        <p:sp>
          <p:nvSpPr>
            <p:cNvPr name="TextBox 18" id="18"/>
            <p:cNvSpPr txBox="true"/>
            <p:nvPr/>
          </p:nvSpPr>
          <p:spPr>
            <a:xfrm rot="0">
              <a:off x="1499246" y="101419"/>
              <a:ext cx="2872367" cy="727095"/>
            </a:xfrm>
            <a:prstGeom prst="rect">
              <a:avLst/>
            </a:prstGeom>
          </p:spPr>
          <p:txBody>
            <a:bodyPr anchor="t" rtlCol="false" tIns="0" lIns="0" bIns="0" rIns="0">
              <a:spAutoFit/>
            </a:bodyPr>
            <a:lstStyle/>
            <a:p>
              <a:pPr algn="l">
                <a:lnSpc>
                  <a:spcPts val="4461"/>
                </a:lnSpc>
                <a:spcBef>
                  <a:spcPct val="0"/>
                </a:spcBef>
              </a:pPr>
              <a:r>
                <a:rPr lang="en-US" sz="3186" spc="-63">
                  <a:solidFill>
                    <a:srgbClr val="000000"/>
                  </a:solidFill>
                  <a:latin typeface="Poppins Bold"/>
                  <a:ea typeface="Poppins Bold"/>
                  <a:cs typeface="Poppins Bold"/>
                  <a:sym typeface="Poppins Bold"/>
                </a:rPr>
                <a:t>VAP Team</a:t>
              </a:r>
            </a:p>
          </p:txBody>
        </p:sp>
      </p:grpSp>
      <p:sp>
        <p:nvSpPr>
          <p:cNvPr name="Freeform 19" id="19"/>
          <p:cNvSpPr/>
          <p:nvPr/>
        </p:nvSpPr>
        <p:spPr>
          <a:xfrm flipH="false" flipV="false" rot="0">
            <a:off x="10954673" y="643475"/>
            <a:ext cx="8613084" cy="8613084"/>
          </a:xfrm>
          <a:custGeom>
            <a:avLst/>
            <a:gdLst/>
            <a:ahLst/>
            <a:cxnLst/>
            <a:rect r="r" b="b" t="t" l="l"/>
            <a:pathLst>
              <a:path h="8613084" w="8613084">
                <a:moveTo>
                  <a:pt x="0" y="0"/>
                </a:moveTo>
                <a:lnTo>
                  <a:pt x="8613084" y="0"/>
                </a:lnTo>
                <a:lnTo>
                  <a:pt x="8613084" y="8613084"/>
                </a:lnTo>
                <a:lnTo>
                  <a:pt x="0" y="8613084"/>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5683476" y="-1413925"/>
            <a:ext cx="5708887" cy="5708887"/>
          </a:xfrm>
          <a:custGeom>
            <a:avLst/>
            <a:gdLst/>
            <a:ahLst/>
            <a:cxnLst/>
            <a:rect r="r" b="b" t="t" l="l"/>
            <a:pathLst>
              <a:path h="5708887" w="5708887">
                <a:moveTo>
                  <a:pt x="0" y="0"/>
                </a:moveTo>
                <a:lnTo>
                  <a:pt x="5708887" y="0"/>
                </a:lnTo>
                <a:lnTo>
                  <a:pt x="5708887" y="5708887"/>
                </a:lnTo>
                <a:lnTo>
                  <a:pt x="0" y="5708887"/>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36482" y="5524500"/>
            <a:ext cx="6819959" cy="6819959"/>
          </a:xfrm>
          <a:custGeom>
            <a:avLst/>
            <a:gdLst/>
            <a:ahLst/>
            <a:cxnLst/>
            <a:rect r="r" b="b" t="t" l="l"/>
            <a:pathLst>
              <a:path h="6819959" w="6819959">
                <a:moveTo>
                  <a:pt x="0" y="0"/>
                </a:moveTo>
                <a:lnTo>
                  <a:pt x="6819958" y="0"/>
                </a:lnTo>
                <a:lnTo>
                  <a:pt x="6819958" y="6819959"/>
                </a:lnTo>
                <a:lnTo>
                  <a:pt x="0" y="6819959"/>
                </a:lnTo>
                <a:lnTo>
                  <a:pt x="0" y="0"/>
                </a:lnTo>
                <a:close/>
              </a:path>
            </a:pathLst>
          </a:custGeom>
          <a:blipFill>
            <a:blip r:embed="rId8">
              <a:alphaModFix amt="77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286684" y="0"/>
            <a:ext cx="7001316" cy="10602404"/>
            <a:chOff x="0" y="0"/>
            <a:chExt cx="6409004" cy="9705439"/>
          </a:xfrm>
        </p:grpSpPr>
        <p:sp>
          <p:nvSpPr>
            <p:cNvPr name="Freeform 14" id="14"/>
            <p:cNvSpPr/>
            <p:nvPr/>
          </p:nvSpPr>
          <p:spPr>
            <a:xfrm flipH="false" flipV="false" rot="0">
              <a:off x="0" y="0"/>
              <a:ext cx="6409004" cy="9705439"/>
            </a:xfrm>
            <a:custGeom>
              <a:avLst/>
              <a:gdLst/>
              <a:ahLst/>
              <a:cxnLst/>
              <a:rect r="r" b="b" t="t" l="l"/>
              <a:pathLst>
                <a:path h="9705439" w="6409004">
                  <a:moveTo>
                    <a:pt x="6409004" y="286719"/>
                  </a:moveTo>
                  <a:lnTo>
                    <a:pt x="6409004" y="9418720"/>
                  </a:lnTo>
                  <a:cubicBezTo>
                    <a:pt x="6409004" y="9577132"/>
                    <a:pt x="6256042" y="9705439"/>
                    <a:pt x="6067190" y="9705439"/>
                  </a:cubicBezTo>
                  <a:lnTo>
                    <a:pt x="341814" y="9705439"/>
                  </a:lnTo>
                  <a:cubicBezTo>
                    <a:pt x="152962" y="9705439"/>
                    <a:pt x="0" y="9577132"/>
                    <a:pt x="0" y="9418720"/>
                  </a:cubicBezTo>
                  <a:lnTo>
                    <a:pt x="0" y="286719"/>
                  </a:lnTo>
                  <a:cubicBezTo>
                    <a:pt x="0" y="128307"/>
                    <a:pt x="152962" y="0"/>
                    <a:pt x="341814" y="0"/>
                  </a:cubicBezTo>
                  <a:lnTo>
                    <a:pt x="6067190" y="0"/>
                  </a:lnTo>
                  <a:cubicBezTo>
                    <a:pt x="6256042" y="0"/>
                    <a:pt x="6409004" y="128307"/>
                    <a:pt x="6409004" y="286719"/>
                  </a:cubicBezTo>
                  <a:close/>
                </a:path>
              </a:pathLst>
            </a:custGeom>
            <a:blipFill>
              <a:blip r:embed="rId4"/>
              <a:stretch>
                <a:fillRect l="-25717" t="0" r="-25717" b="0"/>
              </a:stretch>
            </a:blipFill>
          </p:spPr>
        </p:sp>
      </p:grpSp>
      <p:sp>
        <p:nvSpPr>
          <p:cNvPr name="TextBox 15" id="1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sp>
        <p:nvSpPr>
          <p:cNvPr name="TextBox 16" id="16"/>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Problem Statement</a:t>
            </a:r>
          </a:p>
        </p:txBody>
      </p:sp>
      <p:sp>
        <p:nvSpPr>
          <p:cNvPr name="TextBox 17" id="17"/>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TextBox 18" id="18"/>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Solution</a:t>
            </a:r>
          </a:p>
        </p:txBody>
      </p:sp>
      <p:sp>
        <p:nvSpPr>
          <p:cNvPr name="TextBox 19" id="19"/>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TextBox 20" id="20"/>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Business Idea </a:t>
            </a:r>
          </a:p>
        </p:txBody>
      </p:sp>
      <p:sp>
        <p:nvSpPr>
          <p:cNvPr name="TextBox 21" id="21"/>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TextBox 22" id="22"/>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Future enhancement</a:t>
            </a:r>
          </a:p>
        </p:txBody>
      </p:sp>
      <p:sp>
        <p:nvSpPr>
          <p:cNvPr name="TextBox 23" id="23"/>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TextBox 24" id="2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TextBox 25" id="25"/>
          <p:cNvSpPr txBox="true"/>
          <p:nvPr/>
        </p:nvSpPr>
        <p:spPr>
          <a:xfrm rot="0">
            <a:off x="3663160" y="585941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273449" y="2590556"/>
            <a:ext cx="11552885" cy="5105887"/>
            <a:chOff x="0" y="0"/>
            <a:chExt cx="3042735" cy="1344760"/>
          </a:xfrm>
        </p:grpSpPr>
        <p:sp>
          <p:nvSpPr>
            <p:cNvPr name="Freeform 4" id="4"/>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5" id="5"/>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5372243" y="2883322"/>
            <a:ext cx="7543514"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Problem synopsis</a:t>
            </a:r>
          </a:p>
        </p:txBody>
      </p:sp>
      <p:sp>
        <p:nvSpPr>
          <p:cNvPr name="TextBox 7" id="7"/>
          <p:cNvSpPr txBox="true"/>
          <p:nvPr/>
        </p:nvSpPr>
        <p:spPr>
          <a:xfrm rot="0">
            <a:off x="3896755" y="4236467"/>
            <a:ext cx="10494490" cy="2897844"/>
          </a:xfrm>
          <a:prstGeom prst="rect">
            <a:avLst/>
          </a:prstGeom>
        </p:spPr>
        <p:txBody>
          <a:bodyPr anchor="t" rtlCol="false" tIns="0" lIns="0" bIns="0" rIns="0">
            <a:spAutoFit/>
          </a:bodyPr>
          <a:lstStyle/>
          <a:p>
            <a:pPr algn="ctr">
              <a:lnSpc>
                <a:spcPts val="3288"/>
              </a:lnSpc>
            </a:pPr>
            <a:r>
              <a:rPr lang="en-US" sz="2348" spc="-46">
                <a:solidFill>
                  <a:srgbClr val="FDFDFD"/>
                </a:solidFill>
                <a:latin typeface="Poppins"/>
                <a:ea typeface="Poppins"/>
                <a:cs typeface="Poppins"/>
                <a:sym typeface="Poppins"/>
              </a:rPr>
              <a:t>In urban areas, high traffic congestion significantly delays the response times of emergency vehicles, particularly ambulances. These delays can be critical, affecting the survival and recovery chances of patients in need of urgent medical care. Traditional traffic management systems are often inefficient in dynamically providing a clear path for ambulances, resulting in longer travel times and potential loss of life.</a:t>
            </a:r>
          </a:p>
          <a:p>
            <a:pPr algn="ctr">
              <a:lnSpc>
                <a:spcPts val="328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8279062" y="4817518"/>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7941706" y="7242003"/>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8935441" y="2130707"/>
            <a:ext cx="7312690" cy="1868513"/>
            <a:chOff x="0" y="0"/>
            <a:chExt cx="9750254" cy="2491351"/>
          </a:xfrm>
        </p:grpSpPr>
        <p:sp>
          <p:nvSpPr>
            <p:cNvPr name="Freeform 18" id="18"/>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2059128" y="73732"/>
              <a:ext cx="7691126" cy="2417619"/>
            </a:xfrm>
            <a:prstGeom prst="rect">
              <a:avLst/>
            </a:prstGeom>
          </p:spPr>
          <p:txBody>
            <a:bodyPr anchor="t" rtlCol="false" tIns="0" lIns="0" bIns="0" rIns="0">
              <a:spAutoFit/>
            </a:bodyPr>
            <a:lstStyle/>
            <a:p>
              <a:pPr algn="l">
                <a:lnSpc>
                  <a:spcPts val="3615"/>
                </a:lnSpc>
              </a:pPr>
              <a:r>
                <a:rPr lang="en-US" sz="2582" spc="-51">
                  <a:solidFill>
                    <a:srgbClr val="145DA0"/>
                  </a:solidFill>
                  <a:latin typeface="Poppins Bold"/>
                  <a:ea typeface="Poppins Bold"/>
                  <a:cs typeface="Poppins Bold"/>
                  <a:sym typeface="Poppins Bold"/>
                </a:rPr>
                <a:t>A web-based real-time ambulance routing and alert system.</a:t>
              </a:r>
            </a:p>
            <a:p>
              <a:pPr algn="l">
                <a:lnSpc>
                  <a:spcPts val="3615"/>
                </a:lnSpc>
              </a:pPr>
            </a:p>
          </p:txBody>
        </p:sp>
        <p:sp>
          <p:nvSpPr>
            <p:cNvPr name="Freeform 20" id="20"/>
            <p:cNvSpPr/>
            <p:nvPr/>
          </p:nvSpPr>
          <p:spPr>
            <a:xfrm flipH="false" flipV="false" rot="0">
              <a:off x="423121" y="381025"/>
              <a:ext cx="1052766" cy="1301171"/>
            </a:xfrm>
            <a:custGeom>
              <a:avLst/>
              <a:gdLst/>
              <a:ahLst/>
              <a:cxnLst/>
              <a:rect r="r" b="b" t="t" l="l"/>
              <a:pathLst>
                <a:path h="1301171" w="1052766">
                  <a:moveTo>
                    <a:pt x="0" y="0"/>
                  </a:moveTo>
                  <a:lnTo>
                    <a:pt x="1052766" y="0"/>
                  </a:lnTo>
                  <a:lnTo>
                    <a:pt x="1052766" y="1301171"/>
                  </a:lnTo>
                  <a:lnTo>
                    <a:pt x="0" y="13011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1" id="21"/>
          <p:cNvGrpSpPr/>
          <p:nvPr/>
        </p:nvGrpSpPr>
        <p:grpSpPr>
          <a:xfrm rot="0">
            <a:off x="8935441" y="4292194"/>
            <a:ext cx="7312690" cy="1868573"/>
            <a:chOff x="0" y="0"/>
            <a:chExt cx="9750254" cy="2491431"/>
          </a:xfrm>
        </p:grpSpPr>
        <p:sp>
          <p:nvSpPr>
            <p:cNvPr name="Freeform 22" id="2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3" id="23"/>
            <p:cNvSpPr txBox="true"/>
            <p:nvPr/>
          </p:nvSpPr>
          <p:spPr>
            <a:xfrm rot="0">
              <a:off x="2059128" y="73732"/>
              <a:ext cx="7691126" cy="2417699"/>
            </a:xfrm>
            <a:prstGeom prst="rect">
              <a:avLst/>
            </a:prstGeom>
          </p:spPr>
          <p:txBody>
            <a:bodyPr anchor="t" rtlCol="false" tIns="0" lIns="0" bIns="0" rIns="0">
              <a:spAutoFit/>
            </a:bodyPr>
            <a:lstStyle/>
            <a:p>
              <a:pPr algn="l">
                <a:lnSpc>
                  <a:spcPts val="3611"/>
                </a:lnSpc>
              </a:pPr>
              <a:r>
                <a:rPr lang="en-US" sz="2579" spc="-51">
                  <a:solidFill>
                    <a:srgbClr val="145DA0"/>
                  </a:solidFill>
                  <a:latin typeface="Poppins Bold"/>
                  <a:ea typeface="Poppins Bold"/>
                  <a:cs typeface="Poppins Bold"/>
                  <a:sym typeface="Poppins Bold"/>
                </a:rPr>
                <a:t>Integration of GPS, real-time traffic data, and communication protocols.</a:t>
              </a:r>
            </a:p>
            <a:p>
              <a:pPr algn="l">
                <a:lnSpc>
                  <a:spcPts val="3611"/>
                </a:lnSpc>
              </a:pPr>
            </a:p>
          </p:txBody>
        </p:sp>
        <p:sp>
          <p:nvSpPr>
            <p:cNvPr name="Freeform 24" id="24"/>
            <p:cNvSpPr/>
            <p:nvPr/>
          </p:nvSpPr>
          <p:spPr>
            <a:xfrm flipH="false" flipV="false" rot="0">
              <a:off x="423121" y="298918"/>
              <a:ext cx="1052766" cy="1301171"/>
            </a:xfrm>
            <a:custGeom>
              <a:avLst/>
              <a:gdLst/>
              <a:ahLst/>
              <a:cxnLst/>
              <a:rect r="r" b="b" t="t" l="l"/>
              <a:pathLst>
                <a:path h="1301171" w="1052766">
                  <a:moveTo>
                    <a:pt x="0" y="0"/>
                  </a:moveTo>
                  <a:lnTo>
                    <a:pt x="1052766" y="0"/>
                  </a:lnTo>
                  <a:lnTo>
                    <a:pt x="1052766" y="1301172"/>
                  </a:lnTo>
                  <a:lnTo>
                    <a:pt x="0" y="1301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5" id="25"/>
          <p:cNvSpPr/>
          <p:nvPr/>
        </p:nvSpPr>
        <p:spPr>
          <a:xfrm flipH="false" flipV="false" rot="0">
            <a:off x="8935441" y="659655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6" id="26"/>
          <p:cNvSpPr/>
          <p:nvPr/>
        </p:nvSpPr>
        <p:spPr>
          <a:xfrm flipH="false" flipV="false" rot="0">
            <a:off x="9252782" y="6820739"/>
            <a:ext cx="789574" cy="975879"/>
          </a:xfrm>
          <a:custGeom>
            <a:avLst/>
            <a:gdLst/>
            <a:ahLst/>
            <a:cxnLst/>
            <a:rect r="r" b="b" t="t" l="l"/>
            <a:pathLst>
              <a:path h="975879" w="789574">
                <a:moveTo>
                  <a:pt x="0" y="0"/>
                </a:moveTo>
                <a:lnTo>
                  <a:pt x="789574" y="0"/>
                </a:lnTo>
                <a:lnTo>
                  <a:pt x="789574" y="975878"/>
                </a:lnTo>
                <a:lnTo>
                  <a:pt x="0" y="97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3822439" y="-988317"/>
            <a:ext cx="11815751" cy="12287739"/>
            <a:chOff x="0" y="0"/>
            <a:chExt cx="1830569" cy="1903692"/>
          </a:xfrm>
        </p:grpSpPr>
        <p:sp>
          <p:nvSpPr>
            <p:cNvPr name="Freeform 28" id="28"/>
            <p:cNvSpPr/>
            <p:nvPr/>
          </p:nvSpPr>
          <p:spPr>
            <a:xfrm flipH="false" flipV="false" rot="0">
              <a:off x="0" y="0"/>
              <a:ext cx="1830569" cy="1903692"/>
            </a:xfrm>
            <a:custGeom>
              <a:avLst/>
              <a:gdLst/>
              <a:ahLst/>
              <a:cxnLst/>
              <a:rect r="r" b="b" t="t" l="l"/>
              <a:pathLst>
                <a:path h="1903692" w="1830569">
                  <a:moveTo>
                    <a:pt x="915284" y="0"/>
                  </a:moveTo>
                  <a:cubicBezTo>
                    <a:pt x="409787" y="0"/>
                    <a:pt x="0" y="426156"/>
                    <a:pt x="0" y="951846"/>
                  </a:cubicBezTo>
                  <a:cubicBezTo>
                    <a:pt x="0" y="1477536"/>
                    <a:pt x="409787" y="1903692"/>
                    <a:pt x="915284" y="1903692"/>
                  </a:cubicBezTo>
                  <a:cubicBezTo>
                    <a:pt x="1420782" y="1903692"/>
                    <a:pt x="1830569" y="1477536"/>
                    <a:pt x="1830569" y="951846"/>
                  </a:cubicBezTo>
                  <a:cubicBezTo>
                    <a:pt x="1830569" y="426156"/>
                    <a:pt x="1420782" y="0"/>
                    <a:pt x="915284" y="0"/>
                  </a:cubicBezTo>
                  <a:close/>
                </a:path>
              </a:pathLst>
            </a:custGeom>
            <a:blipFill>
              <a:blip r:embed="rId6"/>
              <a:stretch>
                <a:fillRect l="-1997" t="0" r="-1997" b="0"/>
              </a:stretch>
            </a:blipFill>
          </p:spPr>
        </p:sp>
      </p:grpSp>
      <p:sp>
        <p:nvSpPr>
          <p:cNvPr name="TextBox 29" id="29"/>
          <p:cNvSpPr txBox="true"/>
          <p:nvPr/>
        </p:nvSpPr>
        <p:spPr>
          <a:xfrm rot="0">
            <a:off x="933118" y="4249267"/>
            <a:ext cx="6033363" cy="1118722"/>
          </a:xfrm>
          <a:prstGeom prst="rect">
            <a:avLst/>
          </a:prstGeom>
        </p:spPr>
        <p:txBody>
          <a:bodyPr anchor="t" rtlCol="false" tIns="0" lIns="0" bIns="0" rIns="0">
            <a:spAutoFit/>
          </a:bodyPr>
          <a:lstStyle/>
          <a:p>
            <a:pPr algn="l" marL="0" indent="0" lvl="0">
              <a:lnSpc>
                <a:spcPts val="9213"/>
              </a:lnSpc>
              <a:spcBef>
                <a:spcPct val="0"/>
              </a:spcBef>
            </a:pPr>
            <a:r>
              <a:rPr lang="en-US" sz="6580">
                <a:solidFill>
                  <a:srgbClr val="FFFFFF"/>
                </a:solidFill>
                <a:latin typeface="Open Sans Extra Bold"/>
                <a:ea typeface="Open Sans Extra Bold"/>
                <a:cs typeface="Open Sans Extra Bold"/>
                <a:sym typeface="Open Sans Extra Bold"/>
              </a:rPr>
              <a:t>Our Solution</a:t>
            </a:r>
          </a:p>
        </p:txBody>
      </p:sp>
      <p:sp>
        <p:nvSpPr>
          <p:cNvPr name="TextBox 30" id="30"/>
          <p:cNvSpPr txBox="true"/>
          <p:nvPr/>
        </p:nvSpPr>
        <p:spPr>
          <a:xfrm rot="0">
            <a:off x="10479787" y="6625656"/>
            <a:ext cx="7249867" cy="1436878"/>
          </a:xfrm>
          <a:prstGeom prst="rect">
            <a:avLst/>
          </a:prstGeom>
        </p:spPr>
        <p:txBody>
          <a:bodyPr anchor="t" rtlCol="false" tIns="0" lIns="0" bIns="0" rIns="0">
            <a:spAutoFit/>
          </a:bodyPr>
          <a:lstStyle/>
          <a:p>
            <a:pPr algn="l">
              <a:lnSpc>
                <a:spcPts val="3751"/>
              </a:lnSpc>
            </a:pPr>
            <a:r>
              <a:rPr lang="en-US" sz="2679" spc="-53">
                <a:solidFill>
                  <a:srgbClr val="145DA0"/>
                </a:solidFill>
                <a:latin typeface="Poppins Bold"/>
                <a:ea typeface="Poppins Bold"/>
                <a:cs typeface="Poppins Bold"/>
                <a:sym typeface="Poppins Bold"/>
              </a:rPr>
              <a:t>Sends alerts to vehicles, traffic signals, and authorities to clear the path for the ambulance.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22636" y="7079143"/>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6" id="6"/>
          <p:cNvSpPr/>
          <p:nvPr/>
        </p:nvSpPr>
        <p:spPr>
          <a:xfrm flipH="false" flipV="false" rot="0">
            <a:off x="6215292" y="7079143"/>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7" id="7"/>
          <p:cNvSpPr/>
          <p:nvPr/>
        </p:nvSpPr>
        <p:spPr>
          <a:xfrm flipH="false" flipV="false" rot="0">
            <a:off x="12204429" y="7079143"/>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8" id="8"/>
          <p:cNvGrpSpPr/>
          <p:nvPr/>
        </p:nvGrpSpPr>
        <p:grpSpPr>
          <a:xfrm rot="0">
            <a:off x="12204429" y="2691463"/>
            <a:ext cx="5841799" cy="6701042"/>
            <a:chOff x="0" y="0"/>
            <a:chExt cx="1554321" cy="1782938"/>
          </a:xfrm>
        </p:grpSpPr>
        <p:sp>
          <p:nvSpPr>
            <p:cNvPr name="Freeform 9" id="9"/>
            <p:cNvSpPr/>
            <p:nvPr/>
          </p:nvSpPr>
          <p:spPr>
            <a:xfrm flipH="false" flipV="false" rot="0">
              <a:off x="0" y="0"/>
              <a:ext cx="1554321" cy="1782938"/>
            </a:xfrm>
            <a:custGeom>
              <a:avLst/>
              <a:gdLst/>
              <a:ahLst/>
              <a:cxnLst/>
              <a:rect r="r" b="b" t="t" l="l"/>
              <a:pathLst>
                <a:path h="1782938" w="1554321">
                  <a:moveTo>
                    <a:pt x="58312" y="0"/>
                  </a:moveTo>
                  <a:lnTo>
                    <a:pt x="1496009" y="0"/>
                  </a:lnTo>
                  <a:cubicBezTo>
                    <a:pt x="1511474" y="0"/>
                    <a:pt x="1526306" y="6144"/>
                    <a:pt x="1537241" y="17079"/>
                  </a:cubicBezTo>
                  <a:cubicBezTo>
                    <a:pt x="1548177" y="28015"/>
                    <a:pt x="1554321" y="42846"/>
                    <a:pt x="1554321" y="58312"/>
                  </a:cubicBezTo>
                  <a:lnTo>
                    <a:pt x="1554321" y="1724627"/>
                  </a:lnTo>
                  <a:cubicBezTo>
                    <a:pt x="1554321" y="1740092"/>
                    <a:pt x="1548177" y="1754924"/>
                    <a:pt x="1537241" y="1765859"/>
                  </a:cubicBezTo>
                  <a:cubicBezTo>
                    <a:pt x="1526306" y="1776795"/>
                    <a:pt x="1511474" y="1782938"/>
                    <a:pt x="1496009" y="1782938"/>
                  </a:cubicBezTo>
                  <a:lnTo>
                    <a:pt x="58312" y="1782938"/>
                  </a:lnTo>
                  <a:cubicBezTo>
                    <a:pt x="42846" y="1782938"/>
                    <a:pt x="28015" y="1776795"/>
                    <a:pt x="17079" y="1765859"/>
                  </a:cubicBezTo>
                  <a:cubicBezTo>
                    <a:pt x="6144" y="1754924"/>
                    <a:pt x="0" y="1740092"/>
                    <a:pt x="0" y="1724627"/>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82103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6215292" y="2691463"/>
            <a:ext cx="5841799" cy="6701042"/>
            <a:chOff x="0" y="0"/>
            <a:chExt cx="1554321" cy="1782938"/>
          </a:xfrm>
        </p:grpSpPr>
        <p:sp>
          <p:nvSpPr>
            <p:cNvPr name="Freeform 12" id="12"/>
            <p:cNvSpPr/>
            <p:nvPr/>
          </p:nvSpPr>
          <p:spPr>
            <a:xfrm flipH="false" flipV="false" rot="0">
              <a:off x="0" y="0"/>
              <a:ext cx="1554321" cy="1782938"/>
            </a:xfrm>
            <a:custGeom>
              <a:avLst/>
              <a:gdLst/>
              <a:ahLst/>
              <a:cxnLst/>
              <a:rect r="r" b="b" t="t" l="l"/>
              <a:pathLst>
                <a:path h="1782938" w="1554321">
                  <a:moveTo>
                    <a:pt x="58312" y="0"/>
                  </a:moveTo>
                  <a:lnTo>
                    <a:pt x="1496009" y="0"/>
                  </a:lnTo>
                  <a:cubicBezTo>
                    <a:pt x="1511474" y="0"/>
                    <a:pt x="1526306" y="6144"/>
                    <a:pt x="1537241" y="17079"/>
                  </a:cubicBezTo>
                  <a:cubicBezTo>
                    <a:pt x="1548177" y="28015"/>
                    <a:pt x="1554321" y="42846"/>
                    <a:pt x="1554321" y="58312"/>
                  </a:cubicBezTo>
                  <a:lnTo>
                    <a:pt x="1554321" y="1724627"/>
                  </a:lnTo>
                  <a:cubicBezTo>
                    <a:pt x="1554321" y="1740092"/>
                    <a:pt x="1548177" y="1754924"/>
                    <a:pt x="1537241" y="1765859"/>
                  </a:cubicBezTo>
                  <a:cubicBezTo>
                    <a:pt x="1526306" y="1776795"/>
                    <a:pt x="1511474" y="1782938"/>
                    <a:pt x="1496009" y="1782938"/>
                  </a:cubicBezTo>
                  <a:lnTo>
                    <a:pt x="58312" y="1782938"/>
                  </a:lnTo>
                  <a:cubicBezTo>
                    <a:pt x="42846" y="1782938"/>
                    <a:pt x="28015" y="1776795"/>
                    <a:pt x="17079" y="1765859"/>
                  </a:cubicBezTo>
                  <a:cubicBezTo>
                    <a:pt x="6144" y="1754924"/>
                    <a:pt x="0" y="1740092"/>
                    <a:pt x="0" y="1724627"/>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82103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22636" y="2691463"/>
            <a:ext cx="5841799" cy="6701042"/>
            <a:chOff x="0" y="0"/>
            <a:chExt cx="1554321" cy="1782938"/>
          </a:xfrm>
        </p:grpSpPr>
        <p:sp>
          <p:nvSpPr>
            <p:cNvPr name="Freeform 15" id="15"/>
            <p:cNvSpPr/>
            <p:nvPr/>
          </p:nvSpPr>
          <p:spPr>
            <a:xfrm flipH="false" flipV="false" rot="0">
              <a:off x="0" y="0"/>
              <a:ext cx="1554321" cy="1782938"/>
            </a:xfrm>
            <a:custGeom>
              <a:avLst/>
              <a:gdLst/>
              <a:ahLst/>
              <a:cxnLst/>
              <a:rect r="r" b="b" t="t" l="l"/>
              <a:pathLst>
                <a:path h="1782938" w="1554321">
                  <a:moveTo>
                    <a:pt x="58312" y="0"/>
                  </a:moveTo>
                  <a:lnTo>
                    <a:pt x="1496009" y="0"/>
                  </a:lnTo>
                  <a:cubicBezTo>
                    <a:pt x="1511474" y="0"/>
                    <a:pt x="1526306" y="6144"/>
                    <a:pt x="1537241" y="17079"/>
                  </a:cubicBezTo>
                  <a:cubicBezTo>
                    <a:pt x="1548177" y="28015"/>
                    <a:pt x="1554321" y="42846"/>
                    <a:pt x="1554321" y="58312"/>
                  </a:cubicBezTo>
                  <a:lnTo>
                    <a:pt x="1554321" y="1724627"/>
                  </a:lnTo>
                  <a:cubicBezTo>
                    <a:pt x="1554321" y="1740092"/>
                    <a:pt x="1548177" y="1754924"/>
                    <a:pt x="1537241" y="1765859"/>
                  </a:cubicBezTo>
                  <a:cubicBezTo>
                    <a:pt x="1526306" y="1776795"/>
                    <a:pt x="1511474" y="1782938"/>
                    <a:pt x="1496009" y="1782938"/>
                  </a:cubicBezTo>
                  <a:lnTo>
                    <a:pt x="58312" y="1782938"/>
                  </a:lnTo>
                  <a:cubicBezTo>
                    <a:pt x="42846" y="1782938"/>
                    <a:pt x="28015" y="1776795"/>
                    <a:pt x="17079" y="1765859"/>
                  </a:cubicBezTo>
                  <a:cubicBezTo>
                    <a:pt x="6144" y="1754924"/>
                    <a:pt x="0" y="1740092"/>
                    <a:pt x="0" y="1724627"/>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6" id="16"/>
            <p:cNvSpPr txBox="true"/>
            <p:nvPr/>
          </p:nvSpPr>
          <p:spPr>
            <a:xfrm>
              <a:off x="0" y="-38100"/>
              <a:ext cx="1554321" cy="182103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7" id="17"/>
          <p:cNvGrpSpPr/>
          <p:nvPr/>
        </p:nvGrpSpPr>
        <p:grpSpPr>
          <a:xfrm rot="0">
            <a:off x="15564151" y="7333295"/>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75036" y="2677926"/>
            <a:ext cx="5570690" cy="3133474"/>
            <a:chOff x="0" y="0"/>
            <a:chExt cx="11289030" cy="6350000"/>
          </a:xfrm>
        </p:grpSpPr>
        <p:sp>
          <p:nvSpPr>
            <p:cNvPr name="Freeform 21" id="2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65564" r="0" b="-12231"/>
              </a:stretch>
            </a:blipFill>
          </p:spPr>
        </p:sp>
      </p:grpSp>
      <p:grpSp>
        <p:nvGrpSpPr>
          <p:cNvPr name="Group 22" id="22"/>
          <p:cNvGrpSpPr/>
          <p:nvPr/>
        </p:nvGrpSpPr>
        <p:grpSpPr>
          <a:xfrm rot="0">
            <a:off x="6349088" y="2840769"/>
            <a:ext cx="5570690" cy="3133474"/>
            <a:chOff x="0" y="0"/>
            <a:chExt cx="11289030" cy="6350000"/>
          </a:xfrm>
        </p:grpSpPr>
        <p:sp>
          <p:nvSpPr>
            <p:cNvPr name="Freeform 23" id="2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43977" r="0" b="-33818"/>
              </a:stretch>
            </a:blipFill>
          </p:spPr>
        </p:sp>
      </p:grpSp>
      <p:grpSp>
        <p:nvGrpSpPr>
          <p:cNvPr name="Group 24" id="24"/>
          <p:cNvGrpSpPr/>
          <p:nvPr/>
        </p:nvGrpSpPr>
        <p:grpSpPr>
          <a:xfrm rot="0">
            <a:off x="12339984" y="2839105"/>
            <a:ext cx="5570690" cy="3133474"/>
            <a:chOff x="0" y="0"/>
            <a:chExt cx="11289030" cy="6350000"/>
          </a:xfrm>
        </p:grpSpPr>
        <p:sp>
          <p:nvSpPr>
            <p:cNvPr name="Freeform 25" id="2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12539" r="0" b="-65256"/>
              </a:stretch>
            </a:blipFill>
          </p:spPr>
        </p:sp>
      </p:grpSp>
      <p:sp>
        <p:nvSpPr>
          <p:cNvPr name="TextBox 26" id="26"/>
          <p:cNvSpPr txBox="true"/>
          <p:nvPr/>
        </p:nvSpPr>
        <p:spPr>
          <a:xfrm rot="0">
            <a:off x="5417025" y="923925"/>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Business Idea</a:t>
            </a:r>
            <a:r>
              <a:rPr lang="en-US" sz="5108">
                <a:solidFill>
                  <a:srgbClr val="FDFDFD"/>
                </a:solidFill>
                <a:latin typeface="Open Sans Extra Bold"/>
                <a:ea typeface="Open Sans Extra Bold"/>
                <a:cs typeface="Open Sans Extra Bold"/>
                <a:sym typeface="Open Sans Extra Bold"/>
              </a:rPr>
              <a:t> </a:t>
            </a:r>
          </a:p>
        </p:txBody>
      </p:sp>
      <p:sp>
        <p:nvSpPr>
          <p:cNvPr name="TextBox 27" id="27"/>
          <p:cNvSpPr txBox="true"/>
          <p:nvPr/>
        </p:nvSpPr>
        <p:spPr>
          <a:xfrm rot="0">
            <a:off x="12531769" y="6127617"/>
            <a:ext cx="5260958" cy="993490"/>
          </a:xfrm>
          <a:prstGeom prst="rect">
            <a:avLst/>
          </a:prstGeom>
        </p:spPr>
        <p:txBody>
          <a:bodyPr anchor="t" rtlCol="false" tIns="0" lIns="0" bIns="0" rIns="0">
            <a:spAutoFit/>
          </a:bodyPr>
          <a:lstStyle/>
          <a:p>
            <a:pPr algn="ctr" marL="0" indent="0" lvl="0">
              <a:lnSpc>
                <a:spcPts val="4040"/>
              </a:lnSpc>
              <a:spcBef>
                <a:spcPct val="0"/>
              </a:spcBef>
            </a:pPr>
            <a:r>
              <a:rPr lang="en-US" sz="2886">
                <a:solidFill>
                  <a:srgbClr val="051D40"/>
                </a:solidFill>
                <a:latin typeface="Open Sans Extra Bold"/>
                <a:ea typeface="Open Sans Extra Bold"/>
                <a:cs typeface="Open Sans Extra Bold"/>
                <a:sym typeface="Open Sans Extra Bold"/>
              </a:rPr>
              <a:t>Heal</a:t>
            </a:r>
            <a:r>
              <a:rPr lang="en-US" sz="2886" strike="noStrike" u="none">
                <a:solidFill>
                  <a:srgbClr val="051D40"/>
                </a:solidFill>
                <a:latin typeface="Open Sans Extra Bold"/>
                <a:ea typeface="Open Sans Extra Bold"/>
                <a:cs typeface="Open Sans Extra Bold"/>
                <a:sym typeface="Open Sans Extra Bold"/>
              </a:rPr>
              <a:t>thcare and Emergency Response Optimization</a:t>
            </a:r>
          </a:p>
        </p:txBody>
      </p:sp>
      <p:sp>
        <p:nvSpPr>
          <p:cNvPr name="TextBox 28" id="28"/>
          <p:cNvSpPr txBox="true"/>
          <p:nvPr/>
        </p:nvSpPr>
        <p:spPr>
          <a:xfrm rot="0">
            <a:off x="12466666" y="7225882"/>
            <a:ext cx="5297877" cy="1866719"/>
          </a:xfrm>
          <a:prstGeom prst="rect">
            <a:avLst/>
          </a:prstGeom>
        </p:spPr>
        <p:txBody>
          <a:bodyPr anchor="t" rtlCol="false" tIns="0" lIns="0" bIns="0" rIns="0">
            <a:spAutoFit/>
          </a:bodyPr>
          <a:lstStyle/>
          <a:p>
            <a:pPr algn="ctr" marL="0" indent="0" lvl="0">
              <a:lnSpc>
                <a:spcPts val="3684"/>
              </a:lnSpc>
              <a:spcBef>
                <a:spcPct val="0"/>
              </a:spcBef>
            </a:pPr>
            <a:r>
              <a:rPr lang="en-US" sz="2632" spc="-52">
                <a:solidFill>
                  <a:srgbClr val="051D40"/>
                </a:solidFill>
                <a:latin typeface="Poppins"/>
                <a:ea typeface="Poppins"/>
                <a:cs typeface="Poppins"/>
                <a:sym typeface="Poppins"/>
              </a:rPr>
              <a:t>Subscription-based service where healthcare providers pay a monthly or annual fee for access to the system.</a:t>
            </a:r>
          </a:p>
        </p:txBody>
      </p:sp>
      <p:sp>
        <p:nvSpPr>
          <p:cNvPr name="TextBox 29" id="29"/>
          <p:cNvSpPr txBox="true"/>
          <p:nvPr/>
        </p:nvSpPr>
        <p:spPr>
          <a:xfrm rot="0">
            <a:off x="529902" y="6085652"/>
            <a:ext cx="5260958" cy="993490"/>
          </a:xfrm>
          <a:prstGeom prst="rect">
            <a:avLst/>
          </a:prstGeom>
        </p:spPr>
        <p:txBody>
          <a:bodyPr anchor="t" rtlCol="false" tIns="0" lIns="0" bIns="0" rIns="0">
            <a:spAutoFit/>
          </a:bodyPr>
          <a:lstStyle/>
          <a:p>
            <a:pPr algn="ctr" marL="0" indent="0" lvl="0">
              <a:lnSpc>
                <a:spcPts val="4040"/>
              </a:lnSpc>
              <a:spcBef>
                <a:spcPct val="0"/>
              </a:spcBef>
            </a:pPr>
            <a:r>
              <a:rPr lang="en-US" sz="2886">
                <a:solidFill>
                  <a:srgbClr val="051D40"/>
                </a:solidFill>
                <a:latin typeface="Open Sans Extra Bold"/>
                <a:ea typeface="Open Sans Extra Bold"/>
                <a:cs typeface="Open Sans Extra Bold"/>
                <a:sym typeface="Open Sans Extra Bold"/>
              </a:rPr>
              <a:t>Urban Traffic and Smart City Solutions</a:t>
            </a:r>
          </a:p>
        </p:txBody>
      </p:sp>
      <p:sp>
        <p:nvSpPr>
          <p:cNvPr name="TextBox 30" id="30"/>
          <p:cNvSpPr txBox="true"/>
          <p:nvPr/>
        </p:nvSpPr>
        <p:spPr>
          <a:xfrm rot="0">
            <a:off x="6503953" y="6085652"/>
            <a:ext cx="5260958" cy="993490"/>
          </a:xfrm>
          <a:prstGeom prst="rect">
            <a:avLst/>
          </a:prstGeom>
        </p:spPr>
        <p:txBody>
          <a:bodyPr anchor="t" rtlCol="false" tIns="0" lIns="0" bIns="0" rIns="0">
            <a:spAutoFit/>
          </a:bodyPr>
          <a:lstStyle/>
          <a:p>
            <a:pPr algn="ctr" marL="0" indent="0" lvl="0">
              <a:lnSpc>
                <a:spcPts val="4040"/>
              </a:lnSpc>
              <a:spcBef>
                <a:spcPct val="0"/>
              </a:spcBef>
            </a:pPr>
            <a:r>
              <a:rPr lang="en-US" sz="2886">
                <a:solidFill>
                  <a:srgbClr val="051D40"/>
                </a:solidFill>
                <a:latin typeface="Open Sans Extra Bold"/>
                <a:ea typeface="Open Sans Extra Bold"/>
                <a:cs typeface="Open Sans Extra Bold"/>
                <a:sym typeface="Open Sans Extra Bold"/>
              </a:rPr>
              <a:t>Intelligent Transport and Logistics Coordination</a:t>
            </a:r>
          </a:p>
        </p:txBody>
      </p:sp>
      <p:sp>
        <p:nvSpPr>
          <p:cNvPr name="TextBox 31" id="31"/>
          <p:cNvSpPr txBox="true"/>
          <p:nvPr/>
        </p:nvSpPr>
        <p:spPr>
          <a:xfrm rot="0">
            <a:off x="511443" y="7168732"/>
            <a:ext cx="5297877" cy="1866719"/>
          </a:xfrm>
          <a:prstGeom prst="rect">
            <a:avLst/>
          </a:prstGeom>
        </p:spPr>
        <p:txBody>
          <a:bodyPr anchor="t" rtlCol="false" tIns="0" lIns="0" bIns="0" rIns="0">
            <a:spAutoFit/>
          </a:bodyPr>
          <a:lstStyle/>
          <a:p>
            <a:pPr algn="ctr" marL="0" indent="0" lvl="0">
              <a:lnSpc>
                <a:spcPts val="3684"/>
              </a:lnSpc>
              <a:spcBef>
                <a:spcPct val="0"/>
              </a:spcBef>
            </a:pPr>
            <a:r>
              <a:rPr lang="en-US" sz="2632" spc="-52">
                <a:solidFill>
                  <a:srgbClr val="051D40"/>
                </a:solidFill>
                <a:latin typeface="Poppins"/>
                <a:ea typeface="Poppins"/>
                <a:cs typeface="Poppins"/>
                <a:sym typeface="Poppins"/>
              </a:rPr>
              <a:t>Contracts with city governments for implementation as part of smart city initiatives, funded by public budgets or grants.</a:t>
            </a:r>
          </a:p>
        </p:txBody>
      </p:sp>
      <p:sp>
        <p:nvSpPr>
          <p:cNvPr name="TextBox 32" id="32"/>
          <p:cNvSpPr txBox="true"/>
          <p:nvPr/>
        </p:nvSpPr>
        <p:spPr>
          <a:xfrm rot="0">
            <a:off x="6621900" y="7225882"/>
            <a:ext cx="5297877" cy="1866719"/>
          </a:xfrm>
          <a:prstGeom prst="rect">
            <a:avLst/>
          </a:prstGeom>
        </p:spPr>
        <p:txBody>
          <a:bodyPr anchor="t" rtlCol="false" tIns="0" lIns="0" bIns="0" rIns="0">
            <a:spAutoFit/>
          </a:bodyPr>
          <a:lstStyle/>
          <a:p>
            <a:pPr algn="ctr" marL="0" indent="0" lvl="0">
              <a:lnSpc>
                <a:spcPts val="3684"/>
              </a:lnSpc>
              <a:spcBef>
                <a:spcPct val="0"/>
              </a:spcBef>
            </a:pPr>
            <a:r>
              <a:rPr lang="en-US" sz="2632" spc="-52">
                <a:solidFill>
                  <a:srgbClr val="051D40"/>
                </a:solidFill>
                <a:latin typeface="Poppins"/>
                <a:ea typeface="Poppins"/>
                <a:cs typeface="Poppins"/>
                <a:sym typeface="Poppins"/>
              </a:rPr>
              <a:t>Service agreements with traffic authorities to integrate the system with city-wide traffic control mechanisms.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867766" y="-1614217"/>
            <a:ext cx="3735531" cy="37355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93955" y="1934382"/>
            <a:ext cx="14600349" cy="7964021"/>
            <a:chOff x="0" y="0"/>
            <a:chExt cx="19467132" cy="10618695"/>
          </a:xfrm>
        </p:grpSpPr>
        <p:grpSp>
          <p:nvGrpSpPr>
            <p:cNvPr name="Group 7" id="7"/>
            <p:cNvGrpSpPr/>
            <p:nvPr/>
          </p:nvGrpSpPr>
          <p:grpSpPr>
            <a:xfrm rot="0">
              <a:off x="0" y="0"/>
              <a:ext cx="19467132" cy="2463267"/>
              <a:chOff x="0" y="0"/>
              <a:chExt cx="3845359" cy="486571"/>
            </a:xfrm>
          </p:grpSpPr>
          <p:sp>
            <p:nvSpPr>
              <p:cNvPr name="Freeform 8" id="8"/>
              <p:cNvSpPr/>
              <p:nvPr/>
            </p:nvSpPr>
            <p:spPr>
              <a:xfrm flipH="false" flipV="false" rot="0">
                <a:off x="0" y="0"/>
                <a:ext cx="3845359" cy="486571"/>
              </a:xfrm>
              <a:custGeom>
                <a:avLst/>
                <a:gdLst/>
                <a:ahLst/>
                <a:cxnLst/>
                <a:rect r="r" b="b" t="t" l="l"/>
                <a:pathLst>
                  <a:path h="486571" w="3845359">
                    <a:moveTo>
                      <a:pt x="27043" y="0"/>
                    </a:moveTo>
                    <a:lnTo>
                      <a:pt x="3818317" y="0"/>
                    </a:lnTo>
                    <a:cubicBezTo>
                      <a:pt x="3825489" y="0"/>
                      <a:pt x="3832367" y="2849"/>
                      <a:pt x="3837439" y="7921"/>
                    </a:cubicBezTo>
                    <a:cubicBezTo>
                      <a:pt x="3842510" y="12992"/>
                      <a:pt x="3845359" y="19871"/>
                      <a:pt x="3845359" y="27043"/>
                    </a:cubicBezTo>
                    <a:lnTo>
                      <a:pt x="3845359" y="459528"/>
                    </a:lnTo>
                    <a:cubicBezTo>
                      <a:pt x="3845359" y="474464"/>
                      <a:pt x="3833252" y="486571"/>
                      <a:pt x="3818317" y="486571"/>
                    </a:cubicBezTo>
                    <a:lnTo>
                      <a:pt x="27043" y="486571"/>
                    </a:lnTo>
                    <a:cubicBezTo>
                      <a:pt x="12108" y="486571"/>
                      <a:pt x="0" y="474464"/>
                      <a:pt x="0" y="459528"/>
                    </a:cubicBezTo>
                    <a:lnTo>
                      <a:pt x="0" y="27043"/>
                    </a:lnTo>
                    <a:cubicBezTo>
                      <a:pt x="0" y="12108"/>
                      <a:pt x="12108" y="0"/>
                      <a:pt x="27043" y="0"/>
                    </a:cubicBezTo>
                    <a:close/>
                  </a:path>
                </a:pathLst>
              </a:custGeom>
              <a:solidFill>
                <a:srgbClr val="00569E"/>
              </a:solidFill>
            </p:spPr>
          </p:sp>
          <p:sp>
            <p:nvSpPr>
              <p:cNvPr name="TextBox 9" id="9"/>
              <p:cNvSpPr txBox="true"/>
              <p:nvPr/>
            </p:nvSpPr>
            <p:spPr>
              <a:xfrm>
                <a:off x="0" y="-38100"/>
                <a:ext cx="3845359" cy="52467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298441" y="374117"/>
              <a:ext cx="16332221" cy="20891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ea typeface="Canva Sans Bold"/>
                  <a:cs typeface="Canva Sans Bold"/>
                  <a:sym typeface="Canva Sans Bold"/>
                </a:rPr>
                <a:t>Integration with Other Emergency Services: </a:t>
              </a:r>
            </a:p>
            <a:p>
              <a:pPr algn="ctr">
                <a:lnSpc>
                  <a:spcPts val="4200"/>
                </a:lnSpc>
              </a:pPr>
              <a:r>
                <a:rPr lang="en-US" sz="3000">
                  <a:solidFill>
                    <a:srgbClr val="FFFFFF"/>
                  </a:solidFill>
                  <a:latin typeface="Canva Sans Bold"/>
                  <a:ea typeface="Canva Sans Bold"/>
                  <a:cs typeface="Canva Sans Bold"/>
                  <a:sym typeface="Canva Sans Bold"/>
                </a:rPr>
                <a:t>Expand the system to include fire trucks and police vehicles.</a:t>
              </a:r>
            </a:p>
            <a:p>
              <a:pPr algn="ctr">
                <a:lnSpc>
                  <a:spcPts val="4200"/>
                </a:lnSpc>
              </a:pPr>
            </a:p>
          </p:txBody>
        </p:sp>
        <p:grpSp>
          <p:nvGrpSpPr>
            <p:cNvPr name="Group 11" id="11"/>
            <p:cNvGrpSpPr/>
            <p:nvPr/>
          </p:nvGrpSpPr>
          <p:grpSpPr>
            <a:xfrm rot="0">
              <a:off x="0" y="2729967"/>
              <a:ext cx="19467132" cy="2463267"/>
              <a:chOff x="0" y="0"/>
              <a:chExt cx="3845359" cy="486571"/>
            </a:xfrm>
          </p:grpSpPr>
          <p:sp>
            <p:nvSpPr>
              <p:cNvPr name="Freeform 12" id="12"/>
              <p:cNvSpPr/>
              <p:nvPr/>
            </p:nvSpPr>
            <p:spPr>
              <a:xfrm flipH="false" flipV="false" rot="0">
                <a:off x="0" y="0"/>
                <a:ext cx="3845359" cy="486571"/>
              </a:xfrm>
              <a:custGeom>
                <a:avLst/>
                <a:gdLst/>
                <a:ahLst/>
                <a:cxnLst/>
                <a:rect r="r" b="b" t="t" l="l"/>
                <a:pathLst>
                  <a:path h="486571" w="3845359">
                    <a:moveTo>
                      <a:pt x="27043" y="0"/>
                    </a:moveTo>
                    <a:lnTo>
                      <a:pt x="3818317" y="0"/>
                    </a:lnTo>
                    <a:cubicBezTo>
                      <a:pt x="3825489" y="0"/>
                      <a:pt x="3832367" y="2849"/>
                      <a:pt x="3837439" y="7921"/>
                    </a:cubicBezTo>
                    <a:cubicBezTo>
                      <a:pt x="3842510" y="12992"/>
                      <a:pt x="3845359" y="19871"/>
                      <a:pt x="3845359" y="27043"/>
                    </a:cubicBezTo>
                    <a:lnTo>
                      <a:pt x="3845359" y="459528"/>
                    </a:lnTo>
                    <a:cubicBezTo>
                      <a:pt x="3845359" y="474464"/>
                      <a:pt x="3833252" y="486571"/>
                      <a:pt x="3818317" y="486571"/>
                    </a:cubicBezTo>
                    <a:lnTo>
                      <a:pt x="27043" y="486571"/>
                    </a:lnTo>
                    <a:cubicBezTo>
                      <a:pt x="12108" y="486571"/>
                      <a:pt x="0" y="474464"/>
                      <a:pt x="0" y="459528"/>
                    </a:cubicBezTo>
                    <a:lnTo>
                      <a:pt x="0" y="27043"/>
                    </a:lnTo>
                    <a:cubicBezTo>
                      <a:pt x="0" y="12108"/>
                      <a:pt x="12108" y="0"/>
                      <a:pt x="27043" y="0"/>
                    </a:cubicBezTo>
                    <a:close/>
                  </a:path>
                </a:pathLst>
              </a:custGeom>
              <a:solidFill>
                <a:srgbClr val="00569E"/>
              </a:solidFill>
            </p:spPr>
          </p:sp>
          <p:sp>
            <p:nvSpPr>
              <p:cNvPr name="TextBox 13" id="13"/>
              <p:cNvSpPr txBox="true"/>
              <p:nvPr/>
            </p:nvSpPr>
            <p:spPr>
              <a:xfrm>
                <a:off x="0" y="-38100"/>
                <a:ext cx="3845359" cy="52467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98441" y="3104083"/>
              <a:ext cx="16332221" cy="20891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ea typeface="Canva Sans Bold"/>
                  <a:cs typeface="Canva Sans Bold"/>
                  <a:sym typeface="Canva Sans Bold"/>
                </a:rPr>
                <a:t>AI and Machine Learning: Implement </a:t>
              </a:r>
            </a:p>
            <a:p>
              <a:pPr algn="ctr">
                <a:lnSpc>
                  <a:spcPts val="4200"/>
                </a:lnSpc>
              </a:pPr>
              <a:r>
                <a:rPr lang="en-US" sz="3000">
                  <a:solidFill>
                    <a:srgbClr val="FFFFFF"/>
                  </a:solidFill>
                  <a:latin typeface="Canva Sans Bold"/>
                  <a:ea typeface="Canva Sans Bold"/>
                  <a:cs typeface="Canva Sans Bold"/>
                  <a:sym typeface="Canva Sans Bold"/>
                </a:rPr>
                <a:t>AI algorithms to predict traffic patterns and optimize routes.</a:t>
              </a:r>
            </a:p>
            <a:p>
              <a:pPr algn="ctr">
                <a:lnSpc>
                  <a:spcPts val="4200"/>
                </a:lnSpc>
              </a:pPr>
            </a:p>
          </p:txBody>
        </p:sp>
        <p:grpSp>
          <p:nvGrpSpPr>
            <p:cNvPr name="Group 15" id="15"/>
            <p:cNvGrpSpPr/>
            <p:nvPr/>
          </p:nvGrpSpPr>
          <p:grpSpPr>
            <a:xfrm rot="0">
              <a:off x="0" y="5459933"/>
              <a:ext cx="19467132" cy="2463267"/>
              <a:chOff x="0" y="0"/>
              <a:chExt cx="3845359" cy="486571"/>
            </a:xfrm>
          </p:grpSpPr>
          <p:sp>
            <p:nvSpPr>
              <p:cNvPr name="Freeform 16" id="16"/>
              <p:cNvSpPr/>
              <p:nvPr/>
            </p:nvSpPr>
            <p:spPr>
              <a:xfrm flipH="false" flipV="false" rot="0">
                <a:off x="0" y="0"/>
                <a:ext cx="3845359" cy="486571"/>
              </a:xfrm>
              <a:custGeom>
                <a:avLst/>
                <a:gdLst/>
                <a:ahLst/>
                <a:cxnLst/>
                <a:rect r="r" b="b" t="t" l="l"/>
                <a:pathLst>
                  <a:path h="486571" w="3845359">
                    <a:moveTo>
                      <a:pt x="27043" y="0"/>
                    </a:moveTo>
                    <a:lnTo>
                      <a:pt x="3818317" y="0"/>
                    </a:lnTo>
                    <a:cubicBezTo>
                      <a:pt x="3825489" y="0"/>
                      <a:pt x="3832367" y="2849"/>
                      <a:pt x="3837439" y="7921"/>
                    </a:cubicBezTo>
                    <a:cubicBezTo>
                      <a:pt x="3842510" y="12992"/>
                      <a:pt x="3845359" y="19871"/>
                      <a:pt x="3845359" y="27043"/>
                    </a:cubicBezTo>
                    <a:lnTo>
                      <a:pt x="3845359" y="459528"/>
                    </a:lnTo>
                    <a:cubicBezTo>
                      <a:pt x="3845359" y="474464"/>
                      <a:pt x="3833252" y="486571"/>
                      <a:pt x="3818317" y="486571"/>
                    </a:cubicBezTo>
                    <a:lnTo>
                      <a:pt x="27043" y="486571"/>
                    </a:lnTo>
                    <a:cubicBezTo>
                      <a:pt x="12108" y="486571"/>
                      <a:pt x="0" y="474464"/>
                      <a:pt x="0" y="459528"/>
                    </a:cubicBezTo>
                    <a:lnTo>
                      <a:pt x="0" y="27043"/>
                    </a:lnTo>
                    <a:cubicBezTo>
                      <a:pt x="0" y="12108"/>
                      <a:pt x="12108" y="0"/>
                      <a:pt x="27043" y="0"/>
                    </a:cubicBezTo>
                    <a:close/>
                  </a:path>
                </a:pathLst>
              </a:custGeom>
              <a:solidFill>
                <a:srgbClr val="00569E"/>
              </a:solidFill>
            </p:spPr>
          </p:sp>
          <p:sp>
            <p:nvSpPr>
              <p:cNvPr name="TextBox 17" id="17"/>
              <p:cNvSpPr txBox="true"/>
              <p:nvPr/>
            </p:nvSpPr>
            <p:spPr>
              <a:xfrm>
                <a:off x="0" y="-38100"/>
                <a:ext cx="3845359" cy="524671"/>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298441" y="5834050"/>
              <a:ext cx="16332221" cy="20891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ea typeface="Canva Sans Bold"/>
                  <a:cs typeface="Canva Sans Bold"/>
                  <a:sym typeface="Canva Sans Bold"/>
                </a:rPr>
                <a:t>Mobile App Development: </a:t>
              </a:r>
            </a:p>
            <a:p>
              <a:pPr algn="ctr">
                <a:lnSpc>
                  <a:spcPts val="4200"/>
                </a:lnSpc>
              </a:pPr>
              <a:r>
                <a:rPr lang="en-US" sz="3000">
                  <a:solidFill>
                    <a:srgbClr val="FFFFFF"/>
                  </a:solidFill>
                  <a:latin typeface="Canva Sans Bold"/>
                  <a:ea typeface="Canva Sans Bold"/>
                  <a:cs typeface="Canva Sans Bold"/>
                  <a:sym typeface="Canva Sans Bold"/>
                </a:rPr>
                <a:t>Develop a mobile app for ambulance drivers and traffic officials.</a:t>
              </a:r>
            </a:p>
            <a:p>
              <a:pPr algn="ctr">
                <a:lnSpc>
                  <a:spcPts val="4200"/>
                </a:lnSpc>
              </a:pPr>
            </a:p>
          </p:txBody>
        </p:sp>
        <p:grpSp>
          <p:nvGrpSpPr>
            <p:cNvPr name="Group 19" id="19"/>
            <p:cNvGrpSpPr/>
            <p:nvPr/>
          </p:nvGrpSpPr>
          <p:grpSpPr>
            <a:xfrm rot="0">
              <a:off x="0" y="8155429"/>
              <a:ext cx="19467132" cy="2463267"/>
              <a:chOff x="0" y="0"/>
              <a:chExt cx="3845359" cy="486571"/>
            </a:xfrm>
          </p:grpSpPr>
          <p:sp>
            <p:nvSpPr>
              <p:cNvPr name="Freeform 20" id="20"/>
              <p:cNvSpPr/>
              <p:nvPr/>
            </p:nvSpPr>
            <p:spPr>
              <a:xfrm flipH="false" flipV="false" rot="0">
                <a:off x="0" y="0"/>
                <a:ext cx="3845359" cy="486571"/>
              </a:xfrm>
              <a:custGeom>
                <a:avLst/>
                <a:gdLst/>
                <a:ahLst/>
                <a:cxnLst/>
                <a:rect r="r" b="b" t="t" l="l"/>
                <a:pathLst>
                  <a:path h="486571" w="3845359">
                    <a:moveTo>
                      <a:pt x="27043" y="0"/>
                    </a:moveTo>
                    <a:lnTo>
                      <a:pt x="3818317" y="0"/>
                    </a:lnTo>
                    <a:cubicBezTo>
                      <a:pt x="3825489" y="0"/>
                      <a:pt x="3832367" y="2849"/>
                      <a:pt x="3837439" y="7921"/>
                    </a:cubicBezTo>
                    <a:cubicBezTo>
                      <a:pt x="3842510" y="12992"/>
                      <a:pt x="3845359" y="19871"/>
                      <a:pt x="3845359" y="27043"/>
                    </a:cubicBezTo>
                    <a:lnTo>
                      <a:pt x="3845359" y="459528"/>
                    </a:lnTo>
                    <a:cubicBezTo>
                      <a:pt x="3845359" y="474464"/>
                      <a:pt x="3833252" y="486571"/>
                      <a:pt x="3818317" y="486571"/>
                    </a:cubicBezTo>
                    <a:lnTo>
                      <a:pt x="27043" y="486571"/>
                    </a:lnTo>
                    <a:cubicBezTo>
                      <a:pt x="12108" y="486571"/>
                      <a:pt x="0" y="474464"/>
                      <a:pt x="0" y="459528"/>
                    </a:cubicBezTo>
                    <a:lnTo>
                      <a:pt x="0" y="27043"/>
                    </a:lnTo>
                    <a:cubicBezTo>
                      <a:pt x="0" y="12108"/>
                      <a:pt x="12108" y="0"/>
                      <a:pt x="27043" y="0"/>
                    </a:cubicBezTo>
                    <a:close/>
                  </a:path>
                </a:pathLst>
              </a:custGeom>
              <a:solidFill>
                <a:srgbClr val="00569E"/>
              </a:solidFill>
            </p:spPr>
          </p:sp>
          <p:sp>
            <p:nvSpPr>
              <p:cNvPr name="TextBox 21" id="21"/>
              <p:cNvSpPr txBox="true"/>
              <p:nvPr/>
            </p:nvSpPr>
            <p:spPr>
              <a:xfrm>
                <a:off x="0" y="-38100"/>
                <a:ext cx="3845359" cy="524671"/>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298441" y="8529545"/>
              <a:ext cx="16332221" cy="20891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ea typeface="Canva Sans Bold"/>
                  <a:cs typeface="Canva Sans Bold"/>
                  <a:sym typeface="Canva Sans Bold"/>
                </a:rPr>
                <a:t>Global Positioning Enhancements:</a:t>
              </a:r>
            </a:p>
            <a:p>
              <a:pPr algn="ctr">
                <a:lnSpc>
                  <a:spcPts val="4200"/>
                </a:lnSpc>
              </a:pPr>
              <a:r>
                <a:rPr lang="en-US" sz="3000">
                  <a:solidFill>
                    <a:srgbClr val="FFFFFF"/>
                  </a:solidFill>
                  <a:latin typeface="Canva Sans Bold"/>
                  <a:ea typeface="Canva Sans Bold"/>
                  <a:cs typeface="Canva Sans Bold"/>
                  <a:sym typeface="Canva Sans Bold"/>
                </a:rPr>
                <a:t>Integrate advanced GPS for precise location tracking.</a:t>
              </a:r>
            </a:p>
            <a:p>
              <a:pPr algn="ctr">
                <a:lnSpc>
                  <a:spcPts val="4200"/>
                </a:lnSpc>
              </a:pPr>
            </a:p>
          </p:txBody>
        </p:sp>
      </p:grpSp>
      <p:sp>
        <p:nvSpPr>
          <p:cNvPr name="Freeform 23" id="23"/>
          <p:cNvSpPr/>
          <p:nvPr/>
        </p:nvSpPr>
        <p:spPr>
          <a:xfrm flipH="false" flipV="false" rot="0">
            <a:off x="1028700" y="1316398"/>
            <a:ext cx="3535843" cy="1667472"/>
          </a:xfrm>
          <a:custGeom>
            <a:avLst/>
            <a:gdLst/>
            <a:ahLst/>
            <a:cxnLst/>
            <a:rect r="r" b="b" t="t" l="l"/>
            <a:pathLst>
              <a:path h="1667472" w="3535843">
                <a:moveTo>
                  <a:pt x="0" y="0"/>
                </a:moveTo>
                <a:lnTo>
                  <a:pt x="3535843" y="0"/>
                </a:lnTo>
                <a:lnTo>
                  <a:pt x="3535843" y="1667472"/>
                </a:lnTo>
                <a:lnTo>
                  <a:pt x="0" y="1667472"/>
                </a:lnTo>
                <a:lnTo>
                  <a:pt x="0" y="0"/>
                </a:lnTo>
                <a:close/>
              </a:path>
            </a:pathLst>
          </a:custGeom>
          <a:blipFill>
            <a:blip r:embed="rId3"/>
            <a:stretch>
              <a:fillRect l="0" t="0" r="0" b="0"/>
            </a:stretch>
          </a:blipFill>
        </p:spPr>
      </p:sp>
      <p:sp>
        <p:nvSpPr>
          <p:cNvPr name="Freeform 24" id="24"/>
          <p:cNvSpPr/>
          <p:nvPr/>
        </p:nvSpPr>
        <p:spPr>
          <a:xfrm flipH="false" flipV="false" rot="0">
            <a:off x="14326745" y="5524037"/>
            <a:ext cx="1516777" cy="1955170"/>
          </a:xfrm>
          <a:custGeom>
            <a:avLst/>
            <a:gdLst/>
            <a:ahLst/>
            <a:cxnLst/>
            <a:rect r="r" b="b" t="t" l="l"/>
            <a:pathLst>
              <a:path h="1955170" w="1516777">
                <a:moveTo>
                  <a:pt x="0" y="0"/>
                </a:moveTo>
                <a:lnTo>
                  <a:pt x="1516776" y="0"/>
                </a:lnTo>
                <a:lnTo>
                  <a:pt x="1516776" y="1955170"/>
                </a:lnTo>
                <a:lnTo>
                  <a:pt x="0" y="1955170"/>
                </a:lnTo>
                <a:lnTo>
                  <a:pt x="0" y="0"/>
                </a:lnTo>
                <a:close/>
              </a:path>
            </a:pathLst>
          </a:custGeom>
          <a:blipFill>
            <a:blip r:embed="rId4"/>
            <a:stretch>
              <a:fillRect l="0" t="0" r="0" b="0"/>
            </a:stretch>
          </a:blipFill>
        </p:spPr>
      </p:sp>
      <p:sp>
        <p:nvSpPr>
          <p:cNvPr name="TextBox 25" id="25"/>
          <p:cNvSpPr txBox="true"/>
          <p:nvPr/>
        </p:nvSpPr>
        <p:spPr>
          <a:xfrm rot="0">
            <a:off x="3686021" y="339680"/>
            <a:ext cx="11399112" cy="1242813"/>
          </a:xfrm>
          <a:prstGeom prst="rect">
            <a:avLst/>
          </a:prstGeom>
        </p:spPr>
        <p:txBody>
          <a:bodyPr anchor="t" rtlCol="false" tIns="0" lIns="0" bIns="0" rIns="0">
            <a:spAutoFit/>
          </a:bodyPr>
          <a:lstStyle/>
          <a:p>
            <a:pPr algn="l">
              <a:lnSpc>
                <a:spcPts val="10248"/>
              </a:lnSpc>
              <a:spcBef>
                <a:spcPct val="0"/>
              </a:spcBef>
            </a:pPr>
            <a:r>
              <a:rPr lang="en-US" sz="7320">
                <a:solidFill>
                  <a:srgbClr val="00569E"/>
                </a:solidFill>
                <a:latin typeface="Open Sans Extra Bold"/>
                <a:ea typeface="Open Sans Extra Bold"/>
                <a:cs typeface="Open Sans Extra Bold"/>
                <a:sym typeface="Open Sans Extra Bold"/>
              </a:rPr>
              <a:t>Future Enhancements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33333">
              <a:srgbClr val="004AAD">
                <a:alpha val="36500"/>
              </a:srgbClr>
            </a:gs>
            <a:gs pos="66667">
              <a:srgbClr val="006FAD">
                <a:alpha val="58000"/>
              </a:srgbClr>
            </a:gs>
            <a:gs pos="100000">
              <a:srgbClr val="006FAD">
                <a:alpha val="41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296022" y="7011036"/>
            <a:ext cx="3296071" cy="946825"/>
            <a:chOff x="0" y="0"/>
            <a:chExt cx="922973" cy="265132"/>
          </a:xfrm>
        </p:grpSpPr>
        <p:sp>
          <p:nvSpPr>
            <p:cNvPr name="Freeform 3" id="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 id="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5763334" y="7011036"/>
            <a:ext cx="3296071" cy="946825"/>
            <a:chOff x="0" y="0"/>
            <a:chExt cx="922973" cy="265132"/>
          </a:xfrm>
        </p:grpSpPr>
        <p:sp>
          <p:nvSpPr>
            <p:cNvPr name="Freeform 6" id="6"/>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7" id="7"/>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229621" y="7011036"/>
            <a:ext cx="3296071" cy="946825"/>
            <a:chOff x="0" y="0"/>
            <a:chExt cx="922973" cy="265132"/>
          </a:xfrm>
        </p:grpSpPr>
        <p:sp>
          <p:nvSpPr>
            <p:cNvPr name="Freeform 9" id="9"/>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0" id="10"/>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2695907" y="7011036"/>
            <a:ext cx="3296071" cy="946825"/>
            <a:chOff x="0" y="0"/>
            <a:chExt cx="922973" cy="265132"/>
          </a:xfrm>
        </p:grpSpPr>
        <p:sp>
          <p:nvSpPr>
            <p:cNvPr name="Freeform 12" id="12"/>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3" id="13"/>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766494" y="9340175"/>
            <a:ext cx="21820987" cy="946825"/>
            <a:chOff x="0" y="0"/>
            <a:chExt cx="6110362" cy="265132"/>
          </a:xfrm>
        </p:grpSpPr>
        <p:sp>
          <p:nvSpPr>
            <p:cNvPr name="Freeform 15" id="15"/>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16" id="16"/>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766494" y="-816076"/>
            <a:ext cx="21820987" cy="1762900"/>
            <a:chOff x="0" y="0"/>
            <a:chExt cx="6110362" cy="493651"/>
          </a:xfrm>
        </p:grpSpPr>
        <p:sp>
          <p:nvSpPr>
            <p:cNvPr name="Freeform 18" id="18"/>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19" id="19"/>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2286911" y="3882799"/>
            <a:ext cx="3296071" cy="3128236"/>
            <a:chOff x="0" y="0"/>
            <a:chExt cx="856408" cy="812800"/>
          </a:xfrm>
        </p:grpSpPr>
        <p:sp>
          <p:nvSpPr>
            <p:cNvPr name="Freeform 21" id="21"/>
            <p:cNvSpPr/>
            <p:nvPr/>
          </p:nvSpPr>
          <p:spPr>
            <a:xfrm flipH="false" flipV="false" rot="0">
              <a:off x="0" y="0"/>
              <a:ext cx="856408" cy="812800"/>
            </a:xfrm>
            <a:custGeom>
              <a:avLst/>
              <a:gdLst/>
              <a:ahLst/>
              <a:cxnLst/>
              <a:rect r="r" b="b" t="t" l="l"/>
              <a:pathLst>
                <a:path h="812800" w="856408">
                  <a:moveTo>
                    <a:pt x="0" y="0"/>
                  </a:moveTo>
                  <a:lnTo>
                    <a:pt x="856408" y="0"/>
                  </a:lnTo>
                  <a:lnTo>
                    <a:pt x="856408" y="812800"/>
                  </a:lnTo>
                  <a:lnTo>
                    <a:pt x="0" y="812800"/>
                  </a:lnTo>
                  <a:close/>
                </a:path>
              </a:pathLst>
            </a:custGeom>
            <a:blipFill>
              <a:blip r:embed="rId2"/>
              <a:stretch>
                <a:fillRect l="-21978" t="-49201" r="-31851" b="-66909"/>
              </a:stretch>
            </a:blipFill>
          </p:spPr>
        </p:sp>
      </p:grpSp>
      <p:grpSp>
        <p:nvGrpSpPr>
          <p:cNvPr name="Group 22" id="22"/>
          <p:cNvGrpSpPr/>
          <p:nvPr/>
        </p:nvGrpSpPr>
        <p:grpSpPr>
          <a:xfrm rot="0">
            <a:off x="5771729" y="3882799"/>
            <a:ext cx="3296071" cy="3128236"/>
            <a:chOff x="0" y="0"/>
            <a:chExt cx="856408" cy="812800"/>
          </a:xfrm>
        </p:grpSpPr>
        <p:sp>
          <p:nvSpPr>
            <p:cNvPr name="Freeform 23" id="23"/>
            <p:cNvSpPr/>
            <p:nvPr/>
          </p:nvSpPr>
          <p:spPr>
            <a:xfrm flipH="false" flipV="false" rot="0">
              <a:off x="0" y="0"/>
              <a:ext cx="856408" cy="812800"/>
            </a:xfrm>
            <a:custGeom>
              <a:avLst/>
              <a:gdLst/>
              <a:ahLst/>
              <a:cxnLst/>
              <a:rect r="r" b="b" t="t" l="l"/>
              <a:pathLst>
                <a:path h="812800" w="856408">
                  <a:moveTo>
                    <a:pt x="0" y="0"/>
                  </a:moveTo>
                  <a:lnTo>
                    <a:pt x="856408" y="0"/>
                  </a:lnTo>
                  <a:lnTo>
                    <a:pt x="856408" y="812800"/>
                  </a:lnTo>
                  <a:lnTo>
                    <a:pt x="0" y="812800"/>
                  </a:lnTo>
                  <a:close/>
                </a:path>
              </a:pathLst>
            </a:custGeom>
            <a:blipFill>
              <a:blip r:embed="rId3"/>
              <a:stretch>
                <a:fillRect l="0" t="-4407" r="0" b="-27298"/>
              </a:stretch>
            </a:blipFill>
          </p:spPr>
        </p:sp>
      </p:grpSp>
      <p:grpSp>
        <p:nvGrpSpPr>
          <p:cNvPr name="Group 24" id="24"/>
          <p:cNvGrpSpPr/>
          <p:nvPr/>
        </p:nvGrpSpPr>
        <p:grpSpPr>
          <a:xfrm rot="0">
            <a:off x="9220096" y="3882799"/>
            <a:ext cx="3296071" cy="3128236"/>
            <a:chOff x="0" y="0"/>
            <a:chExt cx="856408" cy="812800"/>
          </a:xfrm>
        </p:grpSpPr>
        <p:sp>
          <p:nvSpPr>
            <p:cNvPr name="Freeform 25" id="25"/>
            <p:cNvSpPr/>
            <p:nvPr/>
          </p:nvSpPr>
          <p:spPr>
            <a:xfrm flipH="false" flipV="false" rot="0">
              <a:off x="0" y="0"/>
              <a:ext cx="856408" cy="812800"/>
            </a:xfrm>
            <a:custGeom>
              <a:avLst/>
              <a:gdLst/>
              <a:ahLst/>
              <a:cxnLst/>
              <a:rect r="r" b="b" t="t" l="l"/>
              <a:pathLst>
                <a:path h="812800" w="856408">
                  <a:moveTo>
                    <a:pt x="0" y="0"/>
                  </a:moveTo>
                  <a:lnTo>
                    <a:pt x="856408" y="0"/>
                  </a:lnTo>
                  <a:lnTo>
                    <a:pt x="856408" y="812800"/>
                  </a:lnTo>
                  <a:lnTo>
                    <a:pt x="0" y="812800"/>
                  </a:lnTo>
                  <a:close/>
                </a:path>
              </a:pathLst>
            </a:custGeom>
            <a:blipFill>
              <a:blip r:embed="rId4"/>
              <a:stretch>
                <a:fillRect l="0" t="-19134" r="0" b="-44568"/>
              </a:stretch>
            </a:blipFill>
          </p:spPr>
        </p:sp>
      </p:grpSp>
      <p:grpSp>
        <p:nvGrpSpPr>
          <p:cNvPr name="Group 26" id="26"/>
          <p:cNvGrpSpPr/>
          <p:nvPr/>
        </p:nvGrpSpPr>
        <p:grpSpPr>
          <a:xfrm rot="0">
            <a:off x="12706666" y="3882799"/>
            <a:ext cx="3296071" cy="3128236"/>
            <a:chOff x="0" y="0"/>
            <a:chExt cx="856408" cy="812800"/>
          </a:xfrm>
        </p:grpSpPr>
        <p:sp>
          <p:nvSpPr>
            <p:cNvPr name="Freeform 27" id="27"/>
            <p:cNvSpPr/>
            <p:nvPr/>
          </p:nvSpPr>
          <p:spPr>
            <a:xfrm flipH="false" flipV="false" rot="0">
              <a:off x="0" y="0"/>
              <a:ext cx="856408" cy="812800"/>
            </a:xfrm>
            <a:custGeom>
              <a:avLst/>
              <a:gdLst/>
              <a:ahLst/>
              <a:cxnLst/>
              <a:rect r="r" b="b" t="t" l="l"/>
              <a:pathLst>
                <a:path h="812800" w="856408">
                  <a:moveTo>
                    <a:pt x="0" y="0"/>
                  </a:moveTo>
                  <a:lnTo>
                    <a:pt x="856408" y="0"/>
                  </a:lnTo>
                  <a:lnTo>
                    <a:pt x="856408" y="812800"/>
                  </a:lnTo>
                  <a:lnTo>
                    <a:pt x="0" y="812800"/>
                  </a:lnTo>
                  <a:close/>
                </a:path>
              </a:pathLst>
            </a:custGeom>
            <a:blipFill>
              <a:blip r:embed="rId5"/>
              <a:stretch>
                <a:fillRect l="0" t="-20243" r="0" b="-20243"/>
              </a:stretch>
            </a:blipFill>
          </p:spPr>
        </p:sp>
      </p:grpSp>
      <p:sp>
        <p:nvSpPr>
          <p:cNvPr name="TextBox 28" id="28"/>
          <p:cNvSpPr txBox="true"/>
          <p:nvPr/>
        </p:nvSpPr>
        <p:spPr>
          <a:xfrm rot="0">
            <a:off x="5506781" y="2267663"/>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name="TextBox 29" id="29"/>
          <p:cNvSpPr txBox="true"/>
          <p:nvPr/>
        </p:nvSpPr>
        <p:spPr>
          <a:xfrm rot="0">
            <a:off x="2626587" y="7123689"/>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ea typeface="Poppins Bold"/>
                <a:cs typeface="Poppins Bold"/>
                <a:sym typeface="Poppins Bold"/>
              </a:rPr>
              <a:t>Ananya Udupa</a:t>
            </a:r>
          </a:p>
        </p:txBody>
      </p:sp>
      <p:sp>
        <p:nvSpPr>
          <p:cNvPr name="TextBox 30" id="30"/>
          <p:cNvSpPr txBox="true"/>
          <p:nvPr/>
        </p:nvSpPr>
        <p:spPr>
          <a:xfrm rot="0">
            <a:off x="6090646" y="7123689"/>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ea typeface="Poppins Bold"/>
                <a:cs typeface="Poppins Bold"/>
                <a:sym typeface="Poppins Bold"/>
              </a:rPr>
              <a:t>Pratham P Shetty</a:t>
            </a:r>
          </a:p>
        </p:txBody>
      </p:sp>
      <p:sp>
        <p:nvSpPr>
          <p:cNvPr name="TextBox 31" id="31"/>
          <p:cNvSpPr txBox="true"/>
          <p:nvPr/>
        </p:nvSpPr>
        <p:spPr>
          <a:xfrm rot="0">
            <a:off x="9556932" y="7123689"/>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ea typeface="Poppins Bold"/>
                <a:cs typeface="Poppins Bold"/>
                <a:sym typeface="Poppins Bold"/>
              </a:rPr>
              <a:t>Vrushali A Poojary</a:t>
            </a:r>
          </a:p>
        </p:txBody>
      </p:sp>
      <p:sp>
        <p:nvSpPr>
          <p:cNvPr name="TextBox 32" id="32"/>
          <p:cNvSpPr txBox="true"/>
          <p:nvPr/>
        </p:nvSpPr>
        <p:spPr>
          <a:xfrm rot="0">
            <a:off x="13023219" y="7123689"/>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ea typeface="Poppins Bold"/>
                <a:cs typeface="Poppins Bold"/>
                <a:sym typeface="Poppins Bold"/>
              </a:rPr>
              <a:t>Dhanyashree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33333">
              <a:srgbClr val="004AAD">
                <a:alpha val="36500"/>
              </a:srgbClr>
            </a:gs>
            <a:gs pos="66667">
              <a:srgbClr val="006FAD">
                <a:alpha val="58000"/>
              </a:srgbClr>
            </a:gs>
            <a:gs pos="100000">
              <a:srgbClr val="006FAD">
                <a:alpha val="41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2398912" y="0"/>
            <a:ext cx="5889088" cy="756959"/>
            <a:chOff x="0" y="0"/>
            <a:chExt cx="1551036" cy="199364"/>
          </a:xfrm>
        </p:grpSpPr>
        <p:sp>
          <p:nvSpPr>
            <p:cNvPr name="Freeform 3" id="3"/>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4" id="4"/>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98912" y="9530041"/>
            <a:ext cx="5889088" cy="756959"/>
            <a:chOff x="0" y="0"/>
            <a:chExt cx="1551036" cy="199364"/>
          </a:xfrm>
        </p:grpSpPr>
        <p:sp>
          <p:nvSpPr>
            <p:cNvPr name="Freeform 6" id="6"/>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7" id="7"/>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36676" y="1883848"/>
            <a:ext cx="3278710" cy="761744"/>
            <a:chOff x="0" y="0"/>
            <a:chExt cx="4371613" cy="1015658"/>
          </a:xfrm>
        </p:grpSpPr>
        <p:grpSp>
          <p:nvGrpSpPr>
            <p:cNvPr name="Group 9" id="9"/>
            <p:cNvGrpSpPr/>
            <p:nvPr/>
          </p:nvGrpSpPr>
          <p:grpSpPr>
            <a:xfrm rot="0">
              <a:off x="0" y="0"/>
              <a:ext cx="1351157" cy="1015658"/>
              <a:chOff x="0" y="0"/>
              <a:chExt cx="434936" cy="326939"/>
            </a:xfrm>
          </p:grpSpPr>
          <p:sp>
            <p:nvSpPr>
              <p:cNvPr name="Freeform 10" id="10"/>
              <p:cNvSpPr/>
              <p:nvPr/>
            </p:nvSpPr>
            <p:spPr>
              <a:xfrm flipH="false" flipV="false" rot="0">
                <a:off x="0" y="0"/>
                <a:ext cx="434936" cy="326939"/>
              </a:xfrm>
              <a:custGeom>
                <a:avLst/>
                <a:gdLst/>
                <a:ahLst/>
                <a:cxnLst/>
                <a:rect r="r" b="b" t="t" l="l"/>
                <a:pathLst>
                  <a:path h="326939" w="434936">
                    <a:moveTo>
                      <a:pt x="217468" y="0"/>
                    </a:moveTo>
                    <a:lnTo>
                      <a:pt x="434936" y="326939"/>
                    </a:lnTo>
                    <a:lnTo>
                      <a:pt x="0" y="326939"/>
                    </a:lnTo>
                    <a:lnTo>
                      <a:pt x="217468" y="0"/>
                    </a:lnTo>
                    <a:close/>
                  </a:path>
                </a:pathLst>
              </a:custGeom>
              <a:solidFill>
                <a:srgbClr val="000000"/>
              </a:solidFill>
              <a:ln cap="sq">
                <a:noFill/>
                <a:prstDash val="solid"/>
                <a:miter/>
              </a:ln>
            </p:spPr>
          </p:sp>
          <p:sp>
            <p:nvSpPr>
              <p:cNvPr name="TextBox 11" id="11"/>
              <p:cNvSpPr txBox="true"/>
              <p:nvPr/>
            </p:nvSpPr>
            <p:spPr>
              <a:xfrm>
                <a:off x="67959" y="85118"/>
                <a:ext cx="299018" cy="218468"/>
              </a:xfrm>
              <a:prstGeom prst="rect">
                <a:avLst/>
              </a:prstGeom>
            </p:spPr>
            <p:txBody>
              <a:bodyPr anchor="ctr" rtlCol="false" tIns="50800" lIns="50800" bIns="50800" rIns="50800"/>
              <a:lstStyle/>
              <a:p>
                <a:pPr algn="ctr">
                  <a:lnSpc>
                    <a:spcPts val="2240"/>
                  </a:lnSpc>
                </a:pPr>
              </a:p>
            </p:txBody>
          </p:sp>
        </p:grpSp>
        <p:sp>
          <p:nvSpPr>
            <p:cNvPr name="TextBox 12" id="12"/>
            <p:cNvSpPr txBox="true"/>
            <p:nvPr/>
          </p:nvSpPr>
          <p:spPr>
            <a:xfrm rot="0">
              <a:off x="1499246" y="101419"/>
              <a:ext cx="2872367" cy="727095"/>
            </a:xfrm>
            <a:prstGeom prst="rect">
              <a:avLst/>
            </a:prstGeom>
          </p:spPr>
          <p:txBody>
            <a:bodyPr anchor="t" rtlCol="false" tIns="0" lIns="0" bIns="0" rIns="0">
              <a:spAutoFit/>
            </a:bodyPr>
            <a:lstStyle/>
            <a:p>
              <a:pPr algn="l">
                <a:lnSpc>
                  <a:spcPts val="4461"/>
                </a:lnSpc>
                <a:spcBef>
                  <a:spcPct val="0"/>
                </a:spcBef>
              </a:pPr>
              <a:r>
                <a:rPr lang="en-US" sz="3186" spc="-63">
                  <a:solidFill>
                    <a:srgbClr val="000000"/>
                  </a:solidFill>
                  <a:latin typeface="Poppins Bold"/>
                  <a:ea typeface="Poppins Bold"/>
                  <a:cs typeface="Poppins Bold"/>
                  <a:sym typeface="Poppins Bold"/>
                </a:rPr>
                <a:t>VAP Team</a:t>
              </a:r>
            </a:p>
          </p:txBody>
        </p:sp>
      </p:grpSp>
      <p:grpSp>
        <p:nvGrpSpPr>
          <p:cNvPr name="Group 13" id="13"/>
          <p:cNvGrpSpPr/>
          <p:nvPr/>
        </p:nvGrpSpPr>
        <p:grpSpPr>
          <a:xfrm rot="0">
            <a:off x="10056268" y="756959"/>
            <a:ext cx="8231732" cy="8773081"/>
            <a:chOff x="0" y="0"/>
            <a:chExt cx="1275311" cy="1359180"/>
          </a:xfrm>
        </p:grpSpPr>
        <p:sp>
          <p:nvSpPr>
            <p:cNvPr name="Freeform 14" id="14"/>
            <p:cNvSpPr/>
            <p:nvPr/>
          </p:nvSpPr>
          <p:spPr>
            <a:xfrm flipH="false" flipV="false" rot="0">
              <a:off x="0" y="0"/>
              <a:ext cx="1275311" cy="1359180"/>
            </a:xfrm>
            <a:custGeom>
              <a:avLst/>
              <a:gdLst/>
              <a:ahLst/>
              <a:cxnLst/>
              <a:rect r="r" b="b" t="t" l="l"/>
              <a:pathLst>
                <a:path h="1359180" w="1275311">
                  <a:moveTo>
                    <a:pt x="0" y="0"/>
                  </a:moveTo>
                  <a:lnTo>
                    <a:pt x="1275311" y="0"/>
                  </a:lnTo>
                  <a:lnTo>
                    <a:pt x="1275311" y="1359180"/>
                  </a:lnTo>
                  <a:lnTo>
                    <a:pt x="0" y="1359180"/>
                  </a:lnTo>
                  <a:close/>
                </a:path>
              </a:pathLst>
            </a:custGeom>
            <a:blipFill>
              <a:blip r:embed="rId2"/>
              <a:stretch>
                <a:fillRect l="-3288" t="0" r="-3288" b="0"/>
              </a:stretch>
            </a:blipFill>
          </p:spPr>
        </p:sp>
      </p:grpSp>
      <p:sp>
        <p:nvSpPr>
          <p:cNvPr name="TextBox 15" id="15"/>
          <p:cNvSpPr txBox="true"/>
          <p:nvPr/>
        </p:nvSpPr>
        <p:spPr>
          <a:xfrm rot="0">
            <a:off x="1236676" y="4096991"/>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DAGK1hYoJdY</dc:identifier>
  <dcterms:modified xsi:type="dcterms:W3CDTF">2011-08-01T06:04:30Z</dcterms:modified>
  <cp:revision>1</cp:revision>
  <dc:title>UDUPI HACK</dc:title>
</cp:coreProperties>
</file>